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0" r:id="rId6"/>
    <p:sldId id="262" r:id="rId7"/>
    <p:sldId id="259" r:id="rId8"/>
    <p:sldId id="263" r:id="rId9"/>
    <p:sldId id="267" r:id="rId10"/>
    <p:sldId id="266" r:id="rId11"/>
    <p:sldId id="264" r:id="rId12"/>
    <p:sldId id="279" r:id="rId13"/>
    <p:sldId id="265" r:id="rId14"/>
    <p:sldId id="270" r:id="rId15"/>
    <p:sldId id="271" r:id="rId16"/>
    <p:sldId id="268" r:id="rId17"/>
    <p:sldId id="269" r:id="rId18"/>
    <p:sldId id="272" r:id="rId19"/>
    <p:sldId id="273" r:id="rId20"/>
    <p:sldId id="274" r:id="rId21"/>
    <p:sldId id="277" r:id="rId22"/>
    <p:sldId id="280" r:id="rId23"/>
    <p:sldId id="278" r:id="rId24"/>
    <p:sldId id="275" r:id="rId25"/>
    <p:sldId id="276" r:id="rId26"/>
  </p:sldIdLst>
  <p:sldSz cx="9144000" cy="6858000" type="screen4x3"/>
  <p:notesSz cx="6858000" cy="9144000"/>
  <p:custDataLst>
    <p:tags r:id="rId31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林 帆" initials="林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84" d="100"/>
          <a:sy n="84" d="100"/>
        </p:scale>
        <p:origin x="1107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gs" Target="tags/tag1.xml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ln/>
        </p:spPr>
        <p:txBody>
          <a:bodyPr vert="horz" wrap="square" lIns="91440" tIns="45720" rIns="91440" bIns="45720" anchor="ctr" anchorCtr="0"/>
          <a:p>
            <a:pPr eaLnBrk="1" hangingPunct="1">
              <a:buClrTx/>
              <a:buSzTx/>
              <a:buFontTx/>
            </a:pPr>
            <a:r>
              <a:rPr lang="en-US" altLang="zh-CN" sz="4400" kern="1200" dirty="0">
                <a:latin typeface="+mj-lt"/>
                <a:ea typeface="+mj-ea"/>
                <a:cs typeface="+mj-cs"/>
              </a:rPr>
              <a:t>Python</a:t>
            </a:r>
            <a:r>
              <a:rPr lang="zh-CN" altLang="en-US" sz="4400" kern="1200" dirty="0">
                <a:latin typeface="+mj-lt"/>
                <a:ea typeface="+mj-ea"/>
                <a:cs typeface="+mj-cs"/>
              </a:rPr>
              <a:t>大作业展示</a:t>
            </a:r>
            <a:endParaRPr lang="zh-CN" altLang="zh-CN" sz="44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051" name="Rectangle 3"/>
          <p:cNvSpPr>
            <a:spLocks noGrp="1"/>
          </p:cNvSpPr>
          <p:nvPr>
            <p:ph type="subTitle" idx="1"/>
          </p:nvPr>
        </p:nvSpPr>
        <p:spPr>
          <a:xfrm>
            <a:off x="2743200" y="3716338"/>
            <a:ext cx="6400800" cy="1752600"/>
          </a:xfrm>
          <a:ln/>
        </p:spPr>
        <p:txBody>
          <a:bodyPr vert="horz" wrap="square" lIns="91440" tIns="45720" rIns="91440" bIns="45720" anchor="t" anchorCtr="0"/>
          <a:p>
            <a:pPr eaLnBrk="1" hangingPunct="1">
              <a:buClrTx/>
              <a:buSzTx/>
              <a:buFontTx/>
            </a:pPr>
            <a:r>
              <a:rPr lang="en-US" altLang="zh-CN" sz="3200" kern="1200" dirty="0">
                <a:latin typeface="+mn-lt"/>
                <a:ea typeface="+mn-ea"/>
                <a:cs typeface="+mn-cs"/>
              </a:rPr>
              <a:t>2113839 </a:t>
            </a:r>
            <a:r>
              <a:rPr lang="zh-CN" altLang="en-US" sz="3200" kern="1200" dirty="0">
                <a:latin typeface="+mn-lt"/>
                <a:ea typeface="+mn-ea"/>
                <a:cs typeface="+mn-cs"/>
              </a:rPr>
              <a:t>林帆</a:t>
            </a:r>
            <a:endParaRPr lang="zh-CN" altLang="zh-CN" sz="3200" kern="12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标题 1"/>
          <p:cNvSpPr>
            <a:spLocks noGrp="1"/>
          </p:cNvSpPr>
          <p:nvPr>
            <p:ph type="title"/>
          </p:nvPr>
        </p:nvSpPr>
        <p:spPr>
          <a:xfrm>
            <a:off x="455613" y="404813"/>
            <a:ext cx="8229600" cy="1143000"/>
          </a:xfrm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dirty="0"/>
              <a:t>五、参数调整</a:t>
            </a:r>
            <a:br>
              <a:rPr lang="en-US" altLang="zh-CN" dirty="0"/>
            </a:br>
            <a:r>
              <a:rPr lang="zh-CN" altLang="en-US" dirty="0"/>
              <a:t>六、损失函数和优化器选择</a:t>
            </a:r>
            <a:endParaRPr lang="zh-CN" altLang="en-US" dirty="0"/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479425" y="2063750"/>
            <a:ext cx="8229600" cy="4525963"/>
          </a:xfrm>
          <a:ln/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dirty="0"/>
              <a:t>Batch_size:20(15~50)</a:t>
            </a:r>
            <a:endParaRPr lang="en-US" altLang="zh-CN" dirty="0"/>
          </a:p>
          <a:p>
            <a:pPr eaLnBrk="1" hangingPunct="1"/>
            <a:r>
              <a:rPr lang="zh-CN" altLang="en-US" dirty="0"/>
              <a:t>网络参数</a:t>
            </a:r>
            <a:endParaRPr lang="en-US" altLang="zh-CN" dirty="0"/>
          </a:p>
          <a:p>
            <a:pPr eaLnBrk="1" hangingPunct="1"/>
            <a:r>
              <a:rPr lang="zh-CN" altLang="en-US" dirty="0"/>
              <a:t>优化器：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RMS(SGD,Adadelta,Adagrad,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Adam, RMS)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损失函数：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nn.CrossEntropyLoss()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>
              <a:buNone/>
            </a:pPr>
            <a:r>
              <a:rPr lang="zh-CN" altLang="en-US" dirty="0"/>
              <a:t>训练结果</a:t>
            </a:r>
            <a:endParaRPr lang="zh-CN" altLang="en-US" dirty="0"/>
          </a:p>
        </p:txBody>
      </p:sp>
      <p:pic>
        <p:nvPicPr>
          <p:cNvPr id="12291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4438" y="1600200"/>
            <a:ext cx="6715125" cy="4525963"/>
          </a:xfrm>
          <a:ln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dirty="0"/>
              <a:t>七、问题解决及模型优化</a:t>
            </a:r>
            <a:endParaRPr lang="zh-CN" altLang="en-US" dirty="0"/>
          </a:p>
        </p:txBody>
      </p:sp>
      <p:sp>
        <p:nvSpPr>
          <p:cNvPr id="12291" name="内容占位符 2"/>
          <p:cNvSpPr>
            <a:spLocks noGrp="1" noChangeArrowheads="1"/>
          </p:cNvSpPr>
          <p:nvPr>
            <p:ph idx="1"/>
          </p:nvPr>
        </p:nvSpPr>
        <p:spPr>
          <a:xfrm>
            <a:off x="395288" y="1581150"/>
            <a:ext cx="8229600" cy="50022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图像区分度不够高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——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图像增强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对比度增强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-&gt;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矫正光照影响导致的阴影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提高图像中病变区域和背景之间的对比度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锐化处理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-&gt;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病变更加清晰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色度增强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-&gt;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病变更明显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27063"/>
            <a:ext cx="8229600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单张图片增强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——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PIL.ImageEnhance</a:t>
            </a:r>
            <a:b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</a:b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40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8" y="1916113"/>
            <a:ext cx="4256087" cy="35671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1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539875"/>
            <a:ext cx="1971675" cy="1971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2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275" y="4437063"/>
            <a:ext cx="1981200" cy="1981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>
            <a:off x="7851775" y="2233613"/>
            <a:ext cx="1004888" cy="5842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原图</a:t>
            </a:r>
            <a:endParaRPr kumimoji="0" lang="zh-CN" altLang="en-US" sz="3200" b="0" i="0" u="none" strike="noStrike" kern="1200" cap="none" spc="0" normalizeH="0" baseline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10475" y="5260975"/>
            <a:ext cx="1416050" cy="5857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处理图</a:t>
            </a:r>
            <a:endParaRPr kumimoji="0" lang="zh-CN" altLang="en-US" sz="3200" b="0" i="0" u="none" strike="noStrike" kern="1200" cap="none" spc="0" normalizeH="0" baseline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箭头: 下 8"/>
          <p:cNvSpPr/>
          <p:nvPr/>
        </p:nvSpPr>
        <p:spPr>
          <a:xfrm>
            <a:off x="6423025" y="3641725"/>
            <a:ext cx="395288" cy="665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批量图片增强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——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augly.image</a:t>
            </a:r>
            <a:b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</a:b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5363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5288" y="981075"/>
            <a:ext cx="5273675" cy="1689100"/>
          </a:xfrm>
          <a:ln/>
        </p:spPr>
      </p:pic>
      <p:pic>
        <p:nvPicPr>
          <p:cNvPr id="15364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8638"/>
            <a:ext cx="9144000" cy="3343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>
              <a:buNone/>
            </a:pPr>
            <a:r>
              <a:rPr lang="en-US" altLang="zh-CN" dirty="0"/>
              <a:t>      train              final_train</a:t>
            </a:r>
            <a:endParaRPr lang="zh-CN" altLang="en-US" dirty="0"/>
          </a:p>
        </p:txBody>
      </p:sp>
      <p:pic>
        <p:nvPicPr>
          <p:cNvPr id="16387" name="内容占位符 7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59338" y="1268413"/>
            <a:ext cx="4038600" cy="5046662"/>
          </a:xfrm>
          <a:ln/>
        </p:spPr>
      </p:pic>
      <p:pic>
        <p:nvPicPr>
          <p:cNvPr id="16388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8" y="1187450"/>
            <a:ext cx="4248150" cy="5208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箭头: 右 10"/>
          <p:cNvSpPr/>
          <p:nvPr/>
        </p:nvSpPr>
        <p:spPr>
          <a:xfrm>
            <a:off x="4344988" y="3860800"/>
            <a:ext cx="587375" cy="215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箭头: 右 11"/>
          <p:cNvSpPr/>
          <p:nvPr/>
        </p:nvSpPr>
        <p:spPr>
          <a:xfrm>
            <a:off x="3792538" y="620713"/>
            <a:ext cx="1168400" cy="498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323850" y="628650"/>
            <a:ext cx="8229600" cy="1143000"/>
          </a:xfrm>
          <a:ln/>
        </p:spPr>
        <p:txBody>
          <a:bodyPr vert="horz" wrap="square" lIns="91440" tIns="45720" rIns="91440" bIns="45720" anchor="ctr" anchorCtr="0"/>
          <a:p>
            <a:pPr algn="l">
              <a:buNone/>
            </a:pPr>
            <a:r>
              <a:rPr lang="en-US" altLang="zh-CN" sz="3200" b="1" dirty="0"/>
              <a:t>2.</a:t>
            </a:r>
            <a:r>
              <a:rPr lang="zh-CN" altLang="en-US" sz="3200" b="1" dirty="0"/>
              <a:t>无关因素干扰</a:t>
            </a:r>
            <a:r>
              <a:rPr lang="en-US" altLang="zh-CN" sz="3200" b="1" dirty="0"/>
              <a:t>——</a:t>
            </a:r>
            <a:r>
              <a:rPr lang="zh-CN" altLang="en-US" sz="3200" b="1" dirty="0"/>
              <a:t>高斯滤波减噪</a:t>
            </a:r>
            <a:r>
              <a:rPr lang="zh-CN" altLang="en-US" sz="2400" b="1" dirty="0"/>
              <a:t>（卷积实现）</a:t>
            </a:r>
            <a:br>
              <a:rPr lang="en-US" altLang="zh-CN" sz="3200" b="1" dirty="0"/>
            </a:br>
            <a:endParaRPr lang="zh-CN" altLang="en-US" sz="3200" dirty="0"/>
          </a:p>
        </p:txBody>
      </p:sp>
      <p:pic>
        <p:nvPicPr>
          <p:cNvPr id="17411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2068513"/>
            <a:ext cx="8229600" cy="3589337"/>
          </a:xfrm>
          <a:ln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>
              <a:buNone/>
            </a:pPr>
            <a:endParaRPr lang="zh-CN" altLang="en-US" dirty="0"/>
          </a:p>
        </p:txBody>
      </p:sp>
      <p:pic>
        <p:nvPicPr>
          <p:cNvPr id="1843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750" y="1268413"/>
            <a:ext cx="7566025" cy="4525962"/>
          </a:xfrm>
          <a:ln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algn="l">
              <a:buNone/>
            </a:pPr>
            <a:r>
              <a:rPr lang="en-US" altLang="zh-CN" sz="4000" b="1" dirty="0"/>
              <a:t>3.</a:t>
            </a:r>
            <a:r>
              <a:rPr lang="zh-CN" altLang="en-US" sz="4000" b="1" dirty="0"/>
              <a:t>数据不平衡</a:t>
            </a:r>
            <a:r>
              <a:rPr lang="en-US" altLang="zh-CN" sz="4000" b="1" dirty="0"/>
              <a:t>——</a:t>
            </a:r>
            <a:r>
              <a:rPr lang="zh-CN" altLang="en-US" sz="4000" b="1" dirty="0"/>
              <a:t>过采样</a:t>
            </a:r>
            <a:endParaRPr lang="zh-CN" altLang="en-US" sz="4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方法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文件夹扩增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方法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权重随机采样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WeightedRandomSampler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algn="l">
              <a:buNone/>
            </a:pPr>
            <a:r>
              <a:rPr lang="zh-CN" altLang="en-US" sz="2800" b="1" dirty="0">
                <a:cs typeface="Times New Roman" panose="02020603050405020304" pitchFamily="18" charset="0"/>
              </a:rPr>
              <a:t>方法</a:t>
            </a:r>
            <a:r>
              <a:rPr lang="en-US" altLang="zh-CN" sz="2800" b="1" dirty="0">
                <a:cs typeface="Times New Roman" panose="02020603050405020304" pitchFamily="18" charset="0"/>
              </a:rPr>
              <a:t>1</a:t>
            </a:r>
            <a:r>
              <a:rPr lang="zh-CN" altLang="en-US" sz="2800" b="1" dirty="0">
                <a:cs typeface="Times New Roman" panose="02020603050405020304" pitchFamily="18" charset="0"/>
              </a:rPr>
              <a:t>：</a:t>
            </a:r>
            <a:r>
              <a:rPr lang="zh-CN" altLang="zh-CN" sz="2800" b="1" dirty="0">
                <a:cs typeface="Times New Roman" panose="02020603050405020304" pitchFamily="18" charset="0"/>
              </a:rPr>
              <a:t>低样本量的文件夹图片扩增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Control+C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Control+V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扩增前：</a:t>
            </a:r>
            <a:r>
              <a:rPr kumimoji="0" lang="en-US" altLang="zh-CN" sz="32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[2992,1638,2238,613,2370]</a:t>
            </a:r>
            <a:endParaRPr kumimoji="0" lang="en-US" altLang="zh-CN" sz="32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2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扩增后：</a:t>
            </a:r>
            <a:r>
              <a:rPr kumimoji="0" lang="en-US" altLang="zh-CN" sz="32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[2992,2880,2958,3065,2946</a:t>
            </a:r>
            <a:r>
              <a:rPr kumimoji="0" lang="en-US" altLang="zh-CN" sz="32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endParaRPr kumimoji="0" lang="en-US" altLang="zh-CN" sz="32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but: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正确率下降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48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2924175"/>
            <a:ext cx="4689475" cy="1390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dirty="0"/>
              <a:t>问题分析</a:t>
            </a:r>
            <a:endParaRPr lang="zh-CN" altLang="en-US" dirty="0"/>
          </a:p>
        </p:txBody>
      </p:sp>
      <p:sp>
        <p:nvSpPr>
          <p:cNvPr id="3075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/>
              <a:t>机器学习</a:t>
            </a:r>
            <a:endParaRPr lang="en-US" altLang="zh-CN" dirty="0"/>
          </a:p>
          <a:p>
            <a:pPr eaLnBrk="1" hangingPunct="1"/>
            <a:r>
              <a:rPr lang="zh-CN" altLang="en-US" dirty="0"/>
              <a:t>深度学习</a:t>
            </a:r>
            <a:endParaRPr lang="en-US" altLang="zh-CN" dirty="0"/>
          </a:p>
          <a:p>
            <a:pPr eaLnBrk="1" hangingPunct="1"/>
            <a:r>
              <a:rPr lang="zh-CN" altLang="en-US" dirty="0"/>
              <a:t>非结构性数据</a:t>
            </a:r>
            <a:endParaRPr lang="en-US" altLang="zh-CN" dirty="0"/>
          </a:p>
          <a:p>
            <a:pPr eaLnBrk="1" hangingPunct="1"/>
            <a:r>
              <a:rPr lang="zh-CN" altLang="en-US" dirty="0"/>
              <a:t>有监督</a:t>
            </a:r>
            <a:endParaRPr lang="en-US" altLang="zh-CN" dirty="0"/>
          </a:p>
          <a:p>
            <a:pPr eaLnBrk="1" hangingPunct="1"/>
            <a:r>
              <a:rPr lang="zh-CN" altLang="en-US" dirty="0"/>
              <a:t>单一标签</a:t>
            </a:r>
            <a:endParaRPr lang="en-US" altLang="zh-CN" dirty="0"/>
          </a:p>
          <a:p>
            <a:pPr eaLnBrk="1" hangingPunct="1"/>
            <a:r>
              <a:rPr lang="zh-CN" altLang="en-US" dirty="0"/>
              <a:t>分类任务</a:t>
            </a:r>
            <a:endParaRPr lang="en-US" altLang="zh-CN" dirty="0"/>
          </a:p>
          <a:p>
            <a:pPr eaLnBrk="1" hangingPunct="1"/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algn="l">
              <a:buNone/>
            </a:pPr>
            <a:r>
              <a:rPr lang="zh-CN" altLang="en-US" sz="2400" dirty="0"/>
              <a:t>方法</a:t>
            </a:r>
            <a:r>
              <a:rPr lang="en-US" altLang="zh-CN" sz="2400" dirty="0"/>
              <a:t>2</a:t>
            </a:r>
            <a:r>
              <a:rPr lang="zh-CN" altLang="en-US" sz="2400" dirty="0"/>
              <a:t>：</a:t>
            </a:r>
            <a:r>
              <a:rPr lang="zh-CN" altLang="zh-CN" sz="2400" b="1" dirty="0">
                <a:cs typeface="Times New Roman" panose="02020603050405020304" pitchFamily="18" charset="0"/>
              </a:rPr>
              <a:t>权重随机采样</a:t>
            </a:r>
            <a:r>
              <a:rPr lang="en-US" altLang="zh-CN" sz="2400" b="1" dirty="0">
                <a:cs typeface="Times New Roman" panose="02020603050405020304" pitchFamily="18" charset="0"/>
              </a:rPr>
              <a:t>(WeightedRandomSampler)</a:t>
            </a:r>
            <a:endParaRPr lang="zh-CN" altLang="en-US" sz="2400" dirty="0"/>
          </a:p>
        </p:txBody>
      </p:sp>
      <p:pic>
        <p:nvPicPr>
          <p:cNvPr id="21507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750" y="1989138"/>
            <a:ext cx="8229600" cy="3402012"/>
          </a:xfrm>
          <a:ln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>
              <a:buNone/>
            </a:pPr>
            <a:endParaRPr lang="zh-CN" altLang="en-US" dirty="0"/>
          </a:p>
        </p:txBody>
      </p:sp>
      <p:pic>
        <p:nvPicPr>
          <p:cNvPr id="22531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25" y="1196975"/>
            <a:ext cx="9144000" cy="5057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2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0563" y="1844675"/>
            <a:ext cx="4051300" cy="1201738"/>
          </a:xfrm>
          <a:ln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>
              <a:buNone/>
            </a:pPr>
            <a:r>
              <a:rPr lang="zh-CN" altLang="en-US" dirty="0"/>
              <a:t>训练结果</a:t>
            </a:r>
            <a:endParaRPr lang="zh-CN" altLang="en-US" dirty="0"/>
          </a:p>
        </p:txBody>
      </p:sp>
      <p:pic>
        <p:nvPicPr>
          <p:cNvPr id="2355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50938" y="1600200"/>
            <a:ext cx="6842125" cy="4525963"/>
          </a:xfrm>
          <a:ln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8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15888"/>
            <a:ext cx="8229600" cy="2932112"/>
          </a:xfrm>
          <a:ln/>
        </p:spPr>
      </p:pic>
      <p:pic>
        <p:nvPicPr>
          <p:cNvPr id="24579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2922588"/>
            <a:ext cx="8137525" cy="39354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0" name="标题 7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标题 3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 anchorCtr="0"/>
          <a:p>
            <a:pPr>
              <a:buNone/>
            </a:pPr>
            <a:r>
              <a:rPr lang="zh-CN" altLang="en-US" kern="1200" dirty="0">
                <a:latin typeface="+mj-lt"/>
                <a:ea typeface="+mj-ea"/>
                <a:cs typeface="+mj-cs"/>
              </a:rPr>
              <a:t>谢谢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5603" name="文本占位符 4"/>
          <p:cNvSpPr>
            <a:spLocks noGrp="1"/>
          </p:cNvSpPr>
          <p:nvPr>
            <p:ph type="body"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/>
            <a:endParaRPr lang="zh-CN" altLang="en-US" kern="12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dirty="0"/>
              <a:t>主要工作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、数据处理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、训练函数的实现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、准确率测试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、神经网络的选择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、参数调整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、优化器和损失函数的选择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、问题解决和模型优化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dirty="0"/>
              <a:t>一、数据处理</a:t>
            </a:r>
            <a:endParaRPr lang="zh-CN" altLang="en-US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23850" y="1417638"/>
            <a:ext cx="8229600" cy="4525962"/>
          </a:xfrm>
          <a:ln/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/>
              <a:t>新数据集创建</a:t>
            </a:r>
            <a:endParaRPr lang="en-US" altLang="zh-CN" dirty="0"/>
          </a:p>
          <a:p>
            <a:pPr eaLnBrk="1" hangingPunct="1"/>
            <a:endParaRPr lang="zh-CN" altLang="en-US" dirty="0"/>
          </a:p>
        </p:txBody>
      </p:sp>
      <p:pic>
        <p:nvPicPr>
          <p:cNvPr id="5124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838" y="2084388"/>
            <a:ext cx="3675062" cy="4403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5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425" y="1989138"/>
            <a:ext cx="6378575" cy="4756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388" y="604838"/>
            <a:ext cx="8229600" cy="44227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按部就班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读取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贴标签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Dataset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加载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Dataloader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7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2700338"/>
            <a:ext cx="9144000" cy="145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6563"/>
            <a:ext cx="9144000" cy="7413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476250"/>
            <a:ext cx="8229600" cy="45259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显示类别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图像预处理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6100" y="1123950"/>
            <a:ext cx="3709988" cy="1652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2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119188"/>
            <a:ext cx="3182937" cy="1652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3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5" y="3506788"/>
            <a:ext cx="8959850" cy="29924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dirty="0"/>
              <a:t>二、训练函数的实现</a:t>
            </a:r>
            <a:endParaRPr lang="zh-CN" altLang="en-US" dirty="0"/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>
          <a:xfrm>
            <a:off x="457200" y="2708275"/>
            <a:ext cx="2890838" cy="4454525"/>
          </a:xfrm>
          <a:ln/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/>
              <a:t>优点：</a:t>
            </a:r>
            <a:endParaRPr lang="en-US" altLang="zh-CN" dirty="0"/>
          </a:p>
          <a:p>
            <a:pPr eaLnBrk="1" hangingPunct="1"/>
            <a:r>
              <a:rPr lang="en-US" altLang="zh-CN" dirty="0"/>
              <a:t>1.</a:t>
            </a:r>
            <a:r>
              <a:rPr lang="zh-CN" altLang="en-US" dirty="0"/>
              <a:t>改参数快</a:t>
            </a:r>
            <a:endParaRPr lang="en-US" altLang="zh-CN" dirty="0"/>
          </a:p>
          <a:p>
            <a:pPr eaLnBrk="1" hangingPunct="1"/>
            <a:r>
              <a:rPr lang="en-US" altLang="zh-CN" dirty="0"/>
              <a:t>2.</a:t>
            </a:r>
            <a:r>
              <a:rPr lang="zh-CN" altLang="en-US" dirty="0"/>
              <a:t>多次训练时调用简洁</a:t>
            </a:r>
            <a:endParaRPr lang="en-US" altLang="zh-CN" dirty="0"/>
          </a:p>
          <a:p>
            <a:pPr eaLnBrk="1" hangingPunct="1"/>
            <a:r>
              <a:rPr lang="en-US" altLang="zh-CN" dirty="0"/>
              <a:t>3.</a:t>
            </a:r>
            <a:r>
              <a:rPr lang="zh-CN" altLang="en-US" dirty="0"/>
              <a:t>加深理解</a:t>
            </a:r>
            <a:endParaRPr lang="zh-CN" altLang="en-US" dirty="0"/>
          </a:p>
        </p:txBody>
      </p:sp>
      <p:pic>
        <p:nvPicPr>
          <p:cNvPr id="8196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628775"/>
            <a:ext cx="7888288" cy="6556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475" y="3068638"/>
            <a:ext cx="5468938" cy="24272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55015" y="5805170"/>
            <a:ext cx="5325745" cy="481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Question:</a:t>
            </a:r>
            <a:r>
              <a:rPr lang="zh-CN" altLang="en-US"/>
              <a:t>损失函数与优化器</a:t>
            </a:r>
            <a:r>
              <a:rPr lang="zh-CN" altLang="en-US"/>
              <a:t>相连？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dirty="0"/>
              <a:t>三、准确率的测试</a:t>
            </a:r>
            <a:endParaRPr lang="zh-CN" altLang="en-US" dirty="0"/>
          </a:p>
        </p:txBody>
      </p:sp>
      <p:pic>
        <p:nvPicPr>
          <p:cNvPr id="9219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467995" y="1700530"/>
            <a:ext cx="8229600" cy="3198813"/>
          </a:xfrm>
          <a:ln/>
        </p:spPr>
      </p:pic>
      <p:sp>
        <p:nvSpPr>
          <p:cNvPr id="2" name="文本框 1"/>
          <p:cNvSpPr txBox="1"/>
          <p:nvPr/>
        </p:nvSpPr>
        <p:spPr>
          <a:xfrm>
            <a:off x="425450" y="5652770"/>
            <a:ext cx="7963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(predicted==lables).sum().item()</a:t>
            </a:r>
            <a:endParaRPr lang="zh-CN" altLang="en-US"/>
          </a:p>
          <a:p>
            <a:r>
              <a:rPr lang="zh-CN" altLang="en-US"/>
              <a:t>分批？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dirty="0"/>
              <a:t>四、神经网络的选择</a:t>
            </a:r>
            <a:endParaRPr lang="zh-CN" altLang="en-US" dirty="0"/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xfrm>
            <a:off x="4500563" y="2565400"/>
            <a:ext cx="3970337" cy="2433638"/>
          </a:xfrm>
          <a:ln/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dirty="0"/>
              <a:t>CNN&gt;NN&gt;ResNet</a:t>
            </a:r>
            <a:endParaRPr lang="en-US" altLang="zh-CN" dirty="0"/>
          </a:p>
          <a:p>
            <a:pPr eaLnBrk="1" hangingPunct="1"/>
            <a:r>
              <a:rPr lang="en-US" altLang="zh-CN" dirty="0"/>
              <a:t>RNN</a:t>
            </a:r>
            <a:r>
              <a:rPr lang="zh-CN" altLang="en-US" dirty="0"/>
              <a:t>，</a:t>
            </a:r>
            <a:r>
              <a:rPr lang="en-US" altLang="zh-CN" dirty="0"/>
              <a:t>DNN</a:t>
            </a:r>
            <a:r>
              <a:rPr lang="zh-CN" altLang="en-US" dirty="0"/>
              <a:t>，</a:t>
            </a:r>
            <a:r>
              <a:rPr lang="en-US" altLang="zh-CN" dirty="0"/>
              <a:t>CAB</a:t>
            </a:r>
            <a:r>
              <a:rPr lang="zh-CN" altLang="en-US" dirty="0"/>
              <a:t>尝试但未实现</a:t>
            </a:r>
            <a:endParaRPr lang="en-US" altLang="zh-CN" dirty="0"/>
          </a:p>
          <a:p>
            <a:pPr eaLnBrk="1" hangingPunct="1"/>
            <a:endParaRPr lang="en-US" altLang="zh-CN" dirty="0"/>
          </a:p>
        </p:txBody>
      </p:sp>
      <p:pic>
        <p:nvPicPr>
          <p:cNvPr id="10244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25" y="1282700"/>
            <a:ext cx="3889375" cy="5562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2d1a19fa-795e-4cff-b3ba-77ccdd00b4eb"/>
  <p:tag name="COMMONDATA" val="eyJoZGlkIjoiM2IzNzI4NDc1NDA1ZDQ2Y2RhOGFmMmNhNWQ1MWIwZGI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822</Words>
  <Application>WPS 演示</Application>
  <PresentationFormat>全屏显示(4:3)</PresentationFormat>
  <Paragraphs>135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宋体</vt:lpstr>
      <vt:lpstr>Wingdings</vt:lpstr>
      <vt:lpstr>等线</vt:lpstr>
      <vt:lpstr>Times New Roman</vt:lpstr>
      <vt:lpstr>微软雅黑</vt:lpstr>
      <vt:lpstr>Arial Unicode MS</vt:lpstr>
      <vt:lpstr>Calibri</vt:lpstr>
      <vt:lpstr>Arial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Python大作业展示</dc:title>
  <dc:creator>F L</dc:creator>
  <cp:lastModifiedBy>煞侗.</cp:lastModifiedBy>
  <cp:revision>14</cp:revision>
  <dcterms:created xsi:type="dcterms:W3CDTF">2022-11-28T12:01:41Z</dcterms:created>
  <dcterms:modified xsi:type="dcterms:W3CDTF">2022-12-12T02:31:40Z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5A1BA92F2F6140ABBDD889882139890C</vt:lpwstr>
  </property>
</Properties>
</file>